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1111" r:id="rId2"/>
    <p:sldId id="1112" r:id="rId3"/>
    <p:sldId id="1113" r:id="rId4"/>
    <p:sldId id="1114" r:id="rId5"/>
    <p:sldId id="1115" r:id="rId6"/>
    <p:sldId id="1118" r:id="rId7"/>
    <p:sldId id="1122" r:id="rId8"/>
    <p:sldId id="1119" r:id="rId9"/>
    <p:sldId id="1121" r:id="rId10"/>
    <p:sldId id="1120" r:id="rId11"/>
    <p:sldId id="1116" r:id="rId12"/>
    <p:sldId id="111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3"/>
  </p:normalViewPr>
  <p:slideViewPr>
    <p:cSldViewPr snapToGrid="0" snapToObjects="1">
      <p:cViewPr>
        <p:scale>
          <a:sx n="75" d="100"/>
          <a:sy n="75" d="100"/>
        </p:scale>
        <p:origin x="191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3C975-D59E-4CBF-A484-B66715652574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C5CC0-FCBF-4E40-BEFA-979C714C27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7159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C5CC0-FCBF-4E40-BEFA-979C714C27C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73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A6FBEB-22FB-9048-8B58-CDB9BFD04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DBE45E-FB57-AB43-A9DC-E189296A6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CB91FD-E632-4448-BC1D-17739F2AB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52A6A2-3186-1543-AEEA-F2B2132FA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D490B1-366B-4C45-B1FE-5B16E6C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054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084C4-F275-804D-9D16-FF9DD651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6703500-CB45-2E42-BB07-739779C7B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A0B39F-6F7C-4541-927E-41C4AA7B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CB609E-CF4C-C64F-B78B-01E8C6782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66E23A-91A7-7943-B3BE-BD0334A65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38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C01CB36-8786-1945-A3A6-BAFE8C0DD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E6EA32B-E0EE-8D4B-A9E8-F4138CC18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6213E7-F64F-234E-ADA2-B1A495F74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ADFE98-30FC-D844-AA93-3F096D3B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B66D6B-FE41-5443-AD4C-33664585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203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1 Пустой"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9140556" y="6275943"/>
            <a:ext cx="2654968" cy="369332"/>
          </a:xfrm>
        </p:spPr>
        <p:txBody>
          <a:bodyPr/>
          <a:lstStyle/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374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104F89-3A85-0E4F-BEA4-2B2A53AA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4FB6A2-EF08-2246-8437-5A0F25E80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2D7025-091C-594B-BACA-D81298858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5183C4-CAD7-3A4E-9B1A-E6A8C1E6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8EE224-3B6D-1A41-A4B0-074BE257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2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36B572-75D2-7542-A758-41233CB16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26B577-CC83-D14E-90D2-946CF7C81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D52A1D-124B-EA48-87F3-1C35A51A7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7980FF-E807-F242-AE1F-C0418A7BE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52916F-C478-514F-AEDC-1F40128C3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020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F4BA1F-FCA7-534D-89E2-D124E1B1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A016A-DA38-EB46-859A-89265922FF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6214D3-1D30-0341-8C32-6B1F4EA7A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84AA0E-734E-B340-9617-AD0AA2CC7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739CE81-A35C-4342-A160-2D438993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699614-C5A3-A04E-AC88-C0185499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746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2B06B9-18B8-3947-A34F-18F06EAE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CABFE4-F2CB-E24C-A77F-351643031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3A525A-0120-9F4A-BD2D-018D2A350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06B6CD-46BB-3D4C-9C69-35A3EB457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2136E3-0956-DB40-BBE5-FF67F85AD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8542616-06BA-A742-9D85-E95EBC4B3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AF7CF7A-049F-5146-A8AB-53D89A776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46B7C61-7D9F-5140-9D3B-7D3321F7D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01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240F7-073E-C446-9544-0B999898D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39F57B-CC4A-0F46-A181-D74C426B4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00EADA3-1D15-5649-BC2C-0DD166F0C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BB56514-33CD-B04A-B9D4-19FDF634D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03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E7E50F6-0713-1447-9FE4-6B69D6147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5378DCC-018E-794A-9B5D-76722ADD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15B3D2-2B39-D348-B27A-C868129D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203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056280-D57A-A344-80A3-66E193B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0323A0-3558-DE46-B21F-F32C764D2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65A1BE-EAF0-BB41-A7E7-FBE17AC14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136FEA2-EEB2-9A41-A3FF-5983E3E3B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BF10D1-1E3E-6943-994B-B722A0AD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5891D8-47E1-F041-80E5-1BAB94E0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642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0B26CB-69F5-FD4A-97BD-6D088B46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83554A2-EC80-2045-95C7-15E46CA0E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CF33B2C-ACDF-974D-9E24-43190D24F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E4D43D-1400-AB46-8081-248C20A77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82D4F0-D24A-9A4D-BC12-4F507DC3B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D84174-0978-724F-AA87-203EDE07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1510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F9D7B-C96A-D94A-85FF-801EF394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669834-74F0-EB44-8089-116E3EB5F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4D031C-BB99-1B47-9D78-1AE3523988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E98D42-1CF5-3E4E-82BD-7889BD92A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6734AA-8446-AD48-A3F3-5CF717905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7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8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15.jpg"/><Relationship Id="rId5" Type="http://schemas.openxmlformats.org/officeDocument/2006/relationships/image" Target="../media/image10.png"/><Relationship Id="rId10" Type="http://schemas.openxmlformats.org/officeDocument/2006/relationships/image" Target="../media/image14.jpg"/><Relationship Id="rId4" Type="http://schemas.openxmlformats.org/officeDocument/2006/relationships/image" Target="../media/image9.png"/><Relationship Id="rId9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3900"/>
            <a:ext cx="12192000" cy="1023888"/>
          </a:xfrm>
          <a:prstGeom prst="rect">
            <a:avLst/>
          </a:prstGeom>
        </p:spPr>
      </p:pic>
      <p:sp>
        <p:nvSpPr>
          <p:cNvPr id="3" name="Заголовок 6">
            <a:extLst>
              <a:ext uri="{FF2B5EF4-FFF2-40B4-BE49-F238E27FC236}">
                <a16:creationId xmlns:a16="http://schemas.microsoft.com/office/drawing/2014/main" id="{67BFAA63-9055-984F-8738-DBA4295F017B}"/>
              </a:ext>
            </a:extLst>
          </p:cNvPr>
          <p:cNvSpPr txBox="1">
            <a:spLocks/>
          </p:cNvSpPr>
          <p:nvPr/>
        </p:nvSpPr>
        <p:spPr>
          <a:xfrm>
            <a:off x="456763" y="1824754"/>
            <a:ext cx="10566837" cy="9496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roc" panose="020B0502020203020203" pitchFamily="34" charset="-52"/>
                <a:cs typeface="Calibri" panose="020F0502020204030204" pitchFamily="34" charset="0"/>
              </a:rPr>
              <a:t>Triple-C</a:t>
            </a:r>
            <a:endParaRPr lang="ru-RU" dirty="0">
              <a:solidFill>
                <a:schemeClr val="bg1"/>
              </a:solidFill>
              <a:latin typeface="Croc" panose="020B0502020203020203" pitchFamily="34" charset="-52"/>
              <a:cs typeface="Calibri" panose="020F0502020204030204" pitchFamily="34" charset="0"/>
            </a:endParaRPr>
          </a:p>
        </p:txBody>
      </p:sp>
      <p:sp>
        <p:nvSpPr>
          <p:cNvPr id="4" name="Заголовок 6">
            <a:extLst>
              <a:ext uri="{FF2B5EF4-FFF2-40B4-BE49-F238E27FC236}">
                <a16:creationId xmlns:a16="http://schemas.microsoft.com/office/drawing/2014/main" id="{67BFAA63-9055-984F-8738-DBA4295F017B}"/>
              </a:ext>
            </a:extLst>
          </p:cNvPr>
          <p:cNvSpPr txBox="1">
            <a:spLocks/>
          </p:cNvSpPr>
          <p:nvPr/>
        </p:nvSpPr>
        <p:spPr>
          <a:xfrm>
            <a:off x="533400" y="3089392"/>
            <a:ext cx="10566837" cy="10668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Circe" panose="020B0502020203020203" pitchFamily="34" charset="0"/>
                <a:ea typeface="+mj-ea"/>
                <a:cs typeface="+mj-cs"/>
              </a:defRPr>
            </a:lvl1pPr>
          </a:lstStyle>
          <a:p>
            <a:r>
              <a:rPr lang="ru-RU" sz="4800" dirty="0" smtClean="0">
                <a:latin typeface="Croc" panose="020B0502020203020203" pitchFamily="34" charset="-52"/>
                <a:cs typeface="Calibri" panose="020F0502020204030204" pitchFamily="34" charset="0"/>
              </a:rPr>
              <a:t>АВТОМАТИЗАЦИЯ РАБОТЫ </a:t>
            </a:r>
          </a:p>
          <a:p>
            <a:r>
              <a:rPr lang="ru-RU" sz="4800" dirty="0" smtClean="0">
                <a:latin typeface="Croc" panose="020B0502020203020203" pitchFamily="34" charset="-52"/>
                <a:cs typeface="Calibri" panose="020F0502020204030204" pitchFamily="34" charset="0"/>
              </a:rPr>
              <a:t>С ВОЛОНТЕРАМИ</a:t>
            </a:r>
            <a:endParaRPr lang="ru-RU" sz="4800" dirty="0">
              <a:latin typeface="Croc" panose="020B0502020203020203" pitchFamily="34" charset="-52"/>
              <a:cs typeface="Calibri" panose="020F050202020403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400"/>
            <a:ext cx="12941300" cy="28956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926" y="905093"/>
            <a:ext cx="3277347" cy="50811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680" y="4150520"/>
            <a:ext cx="666945" cy="66694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926" y="1607759"/>
            <a:ext cx="2654905" cy="191813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437875"/>
            <a:ext cx="2717692" cy="43917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436" y="359615"/>
            <a:ext cx="1460833" cy="1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6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587375" y="1193419"/>
            <a:ext cx="5407026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3" name="Заголовок 2"/>
          <p:cNvSpPr txBox="1">
            <a:spLocks/>
          </p:cNvSpPr>
          <p:nvPr/>
        </p:nvSpPr>
        <p:spPr>
          <a:xfrm>
            <a:off x="498474" y="378643"/>
            <a:ext cx="10207626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Как </a:t>
            </a:r>
            <a:r>
              <a:rPr lang="ru-RU" b="1" dirty="0" smtClean="0">
                <a:solidFill>
                  <a:schemeClr val="bg1"/>
                </a:solidFill>
                <a:latin typeface="Croc" panose="020B0502020203020203" pitchFamily="34" charset="-52"/>
              </a:rPr>
              <a:t>работают анкеты</a:t>
            </a:r>
            <a:endParaRPr lang="ru-RU" b="1" dirty="0">
              <a:solidFill>
                <a:schemeClr val="bg1"/>
              </a:solidFill>
              <a:latin typeface="Croc" panose="020B0502020203020203" pitchFamily="34" charset="-52"/>
            </a:endParaRPr>
          </a:p>
        </p:txBody>
      </p:sp>
      <p:sp>
        <p:nvSpPr>
          <p:cNvPr id="4" name="Подзаголовок 3"/>
          <p:cNvSpPr txBox="1">
            <a:spLocks/>
          </p:cNvSpPr>
          <p:nvPr/>
        </p:nvSpPr>
        <p:spPr>
          <a:xfrm>
            <a:off x="740514" y="1420616"/>
            <a:ext cx="5164985" cy="248364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ru-RU" sz="2100" dirty="0" smtClean="0">
                <a:solidFill>
                  <a:srgbClr val="000000"/>
                </a:solidFill>
              </a:rPr>
              <a:t>Технологии</a:t>
            </a:r>
          </a:p>
          <a:p>
            <a:pPr algn="just">
              <a:spcBef>
                <a:spcPts val="600"/>
              </a:spcBef>
              <a:buFontTx/>
              <a:buChar char="-"/>
            </a:pPr>
            <a:endParaRPr lang="en-US" sz="2100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100" dirty="0" smtClean="0">
                <a:solidFill>
                  <a:srgbClr val="000000"/>
                </a:solidFill>
              </a:rPr>
              <a:t>База данных </a:t>
            </a:r>
            <a:r>
              <a:rPr lang="en-US" sz="2100" dirty="0" smtClean="0">
                <a:solidFill>
                  <a:srgbClr val="000000"/>
                </a:solidFill>
              </a:rPr>
              <a:t>SQLite</a:t>
            </a:r>
            <a:r>
              <a:rPr lang="ru-RU" sz="2100" dirty="0" smtClean="0">
                <a:solidFill>
                  <a:srgbClr val="000000"/>
                </a:solidFill>
              </a:rPr>
              <a:t> с анкетами пользователя</a:t>
            </a: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sz="2100" dirty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100" dirty="0" smtClean="0">
                <a:solidFill>
                  <a:srgbClr val="000000"/>
                </a:solidFill>
              </a:rPr>
              <a:t>Взаимодействие с базой и учетная администратора через </a:t>
            </a:r>
            <a:r>
              <a:rPr lang="en-US" sz="2100" dirty="0" smtClean="0">
                <a:solidFill>
                  <a:srgbClr val="000000"/>
                </a:solidFill>
              </a:rPr>
              <a:t>Python</a:t>
            </a:r>
            <a:endParaRPr lang="ru-RU" sz="2100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sz="2100" dirty="0">
              <a:solidFill>
                <a:srgbClr val="00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6109440" y="1193419"/>
            <a:ext cx="5407026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дзаголовок 3"/>
          <p:cNvSpPr txBox="1">
            <a:spLocks/>
          </p:cNvSpPr>
          <p:nvPr/>
        </p:nvSpPr>
        <p:spPr>
          <a:xfrm>
            <a:off x="6262579" y="1420616"/>
            <a:ext cx="5164985" cy="248364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ru-RU" sz="2100" dirty="0" smtClean="0">
                <a:solidFill>
                  <a:srgbClr val="000000"/>
                </a:solidFill>
              </a:rPr>
              <a:t>Архитект</a:t>
            </a:r>
            <a:r>
              <a:rPr lang="ru-RU" sz="2100" dirty="0" smtClean="0">
                <a:solidFill>
                  <a:srgbClr val="000000"/>
                </a:solidFill>
              </a:rPr>
              <a:t>у</a:t>
            </a:r>
            <a:r>
              <a:rPr lang="ru-RU" sz="2100" dirty="0" smtClean="0">
                <a:solidFill>
                  <a:srgbClr val="000000"/>
                </a:solidFill>
              </a:rPr>
              <a:t>ра</a:t>
            </a:r>
          </a:p>
          <a:p>
            <a:pPr marL="0" indent="0" algn="just">
              <a:spcBef>
                <a:spcPts val="600"/>
              </a:spcBef>
              <a:buNone/>
            </a:pPr>
            <a:endParaRPr lang="ru-RU" sz="2100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100" dirty="0" smtClean="0">
                <a:solidFill>
                  <a:srgbClr val="000000"/>
                </a:solidFill>
              </a:rPr>
              <a:t>Последовательное заполнение анкеты в боте телеграмма</a:t>
            </a: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sz="2100" dirty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100" dirty="0" smtClean="0">
                <a:solidFill>
                  <a:srgbClr val="000000"/>
                </a:solidFill>
              </a:rPr>
              <a:t>Вход в учетную запись администрации</a:t>
            </a: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sz="2100" dirty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100" dirty="0" smtClean="0">
                <a:solidFill>
                  <a:srgbClr val="000000"/>
                </a:solidFill>
              </a:rPr>
              <a:t>Доступ к всем анкетам, непроверенным анкетам, возможность оставлять комментарии</a:t>
            </a:r>
            <a:endParaRPr lang="ru-RU" sz="2100" dirty="0">
              <a:solidFill>
                <a:srgbClr val="000000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92" y="6085400"/>
            <a:ext cx="1460833" cy="1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587374" y="1193419"/>
            <a:ext cx="10169525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3" name="Заголовок 2"/>
          <p:cNvSpPr txBox="1">
            <a:spLocks/>
          </p:cNvSpPr>
          <p:nvPr/>
        </p:nvSpPr>
        <p:spPr>
          <a:xfrm>
            <a:off x="498475" y="378643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Как можно доработать</a:t>
            </a:r>
          </a:p>
        </p:txBody>
      </p:sp>
      <p:sp>
        <p:nvSpPr>
          <p:cNvPr id="4" name="Подзаголовок 3"/>
          <p:cNvSpPr txBox="1">
            <a:spLocks/>
          </p:cNvSpPr>
          <p:nvPr/>
        </p:nvSpPr>
        <p:spPr>
          <a:xfrm>
            <a:off x="740514" y="1420616"/>
            <a:ext cx="9727527" cy="4045515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200" dirty="0" smtClean="0">
                <a:solidFill>
                  <a:srgbClr val="000000"/>
                </a:solidFill>
              </a:rPr>
              <a:t>Автоматическая проверка введенной пользователем информации на корректност</a:t>
            </a:r>
            <a:r>
              <a:rPr lang="ru-RU" sz="2200" dirty="0" smtClean="0">
                <a:solidFill>
                  <a:srgbClr val="000000"/>
                </a:solidFill>
              </a:rPr>
              <a:t>ь</a:t>
            </a: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sz="2200" dirty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200" dirty="0" err="1" smtClean="0">
                <a:solidFill>
                  <a:srgbClr val="000000"/>
                </a:solidFill>
              </a:rPr>
              <a:t>Мультиязычность</a:t>
            </a:r>
            <a:endParaRPr lang="ru-RU" sz="2200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sz="2200" dirty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200" dirty="0" smtClean="0">
                <a:solidFill>
                  <a:srgbClr val="000000"/>
                </a:solidFill>
              </a:rPr>
              <a:t>Увеличить словарь в базе данных</a:t>
            </a: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sz="2200" dirty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200" dirty="0" smtClean="0">
                <a:solidFill>
                  <a:srgbClr val="000000"/>
                </a:solidFill>
              </a:rPr>
              <a:t>Добавить возможностей взаимодействия между администратором и пользователем</a:t>
            </a:r>
          </a:p>
          <a:p>
            <a:pPr marL="0" indent="0" algn="just">
              <a:spcBef>
                <a:spcPts val="600"/>
              </a:spcBef>
              <a:buNone/>
            </a:pPr>
            <a:endParaRPr lang="ru-RU" sz="2200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sz="2200" dirty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sz="2200" dirty="0" smtClean="0">
              <a:solidFill>
                <a:srgbClr val="00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30667">
            <a:off x="10573028" y="5762964"/>
            <a:ext cx="681457" cy="5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8565" cy="6858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9448800" y="6364288"/>
            <a:ext cx="2743200" cy="276225"/>
          </a:xfrm>
        </p:spPr>
        <p:txBody>
          <a:bodyPr/>
          <a:lstStyle/>
          <a:p>
            <a:fld id="{1947F118-66FC-BE48-93F4-28945D1606A6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72" y="2126069"/>
            <a:ext cx="11130753" cy="228600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820" y="5116783"/>
            <a:ext cx="13874619" cy="6914262"/>
          </a:xfrm>
          <a:prstGeom prst="rect">
            <a:avLst/>
          </a:prstGeom>
        </p:spPr>
      </p:pic>
      <p:sp>
        <p:nvSpPr>
          <p:cNvPr id="7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8885851" y="6363918"/>
            <a:ext cx="2743200" cy="276999"/>
          </a:xfrm>
          <a:prstGeom prst="rect">
            <a:avLst/>
          </a:prstGeom>
        </p:spPr>
        <p:txBody>
          <a:bodyPr/>
          <a:lstStyle/>
          <a:p>
            <a:fld id="{1947F118-66FC-BE48-93F4-28945D1606A6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59" y="441340"/>
            <a:ext cx="2717692" cy="4391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51" y="1910988"/>
            <a:ext cx="715263" cy="71526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42" y="4299393"/>
            <a:ext cx="715263" cy="715263"/>
          </a:xfrm>
          <a:prstGeom prst="rect">
            <a:avLst/>
          </a:prstGeom>
        </p:spPr>
      </p:pic>
      <p:sp>
        <p:nvSpPr>
          <p:cNvPr id="11" name="Заголовок 35"/>
          <p:cNvSpPr txBox="1">
            <a:spLocks/>
          </p:cNvSpPr>
          <p:nvPr/>
        </p:nvSpPr>
        <p:spPr>
          <a:xfrm>
            <a:off x="457114" y="301285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Croc" panose="020B0502020203020203" pitchFamily="34" charset="-52"/>
                <a:ea typeface="+mj-ea"/>
                <a:cs typeface="+mj-cs"/>
              </a:defRPr>
            </a:lvl1pPr>
          </a:lstStyle>
          <a:p>
            <a:r>
              <a:rPr lang="ru-RU" dirty="0"/>
              <a:t>Демонстрация</a:t>
            </a:r>
          </a:p>
        </p:txBody>
      </p:sp>
    </p:spTree>
    <p:extLst>
      <p:ext uri="{BB962C8B-B14F-4D97-AF65-F5344CB8AC3E}">
        <p14:creationId xmlns:p14="http://schemas.microsoft.com/office/powerpoint/2010/main" val="93031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61" y="-3234862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7967" y="2228621"/>
            <a:ext cx="9278046" cy="9258757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312064" y="1823103"/>
            <a:ext cx="2013341" cy="285259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3" name="Заголовок 2"/>
          <p:cNvSpPr txBox="1">
            <a:spLocks/>
          </p:cNvSpPr>
          <p:nvPr/>
        </p:nvSpPr>
        <p:spPr>
          <a:xfrm>
            <a:off x="498475" y="378643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Участники команды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826" y="5549784"/>
            <a:ext cx="3277347" cy="508116"/>
          </a:xfrm>
          <a:prstGeom prst="rect">
            <a:avLst/>
          </a:prstGeom>
        </p:spPr>
      </p:pic>
      <p:sp>
        <p:nvSpPr>
          <p:cNvPr id="21" name="Скругленный прямоугольник 20"/>
          <p:cNvSpPr/>
          <p:nvPr/>
        </p:nvSpPr>
        <p:spPr>
          <a:xfrm>
            <a:off x="2700697" y="1830261"/>
            <a:ext cx="2013341" cy="285259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5089330" y="1823103"/>
            <a:ext cx="2013341" cy="285259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9866596" y="1823103"/>
            <a:ext cx="2013341" cy="285259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одзаголовок 3"/>
          <p:cNvSpPr txBox="1">
            <a:spLocks/>
          </p:cNvSpPr>
          <p:nvPr/>
        </p:nvSpPr>
        <p:spPr>
          <a:xfrm>
            <a:off x="-169361" y="4779373"/>
            <a:ext cx="3178523" cy="62708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1600" b="1" dirty="0" smtClean="0">
                <a:solidFill>
                  <a:schemeClr val="bg1"/>
                </a:solidFill>
                <a:latin typeface="Croc" panose="020B0502020203020203" pitchFamily="34" charset="-52"/>
              </a:rPr>
              <a:t>Правдин Александр</a:t>
            </a:r>
            <a:endParaRPr lang="ru-RU" sz="1600" b="1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ru-RU" sz="1600" dirty="0" smtClean="0">
                <a:solidFill>
                  <a:schemeClr val="bg1"/>
                </a:solidFill>
                <a:latin typeface="Croc" panose="020B0502020203020203" pitchFamily="34" charset="-52"/>
              </a:rPr>
              <a:t>Саша Белый</a:t>
            </a:r>
            <a:endParaRPr lang="ru-RU" sz="1600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algn="ctr">
              <a:spcBef>
                <a:spcPts val="0"/>
              </a:spcBef>
            </a:pPr>
            <a:endParaRPr lang="ru-RU" dirty="0">
              <a:solidFill>
                <a:schemeClr val="bg1"/>
              </a:solidFill>
              <a:latin typeface="Croc" panose="020B0502020203020203" pitchFamily="34" charset="-52"/>
            </a:endParaRPr>
          </a:p>
        </p:txBody>
      </p:sp>
      <p:sp>
        <p:nvSpPr>
          <p:cNvPr id="27" name="Подзаголовок 3"/>
          <p:cNvSpPr txBox="1">
            <a:spLocks/>
          </p:cNvSpPr>
          <p:nvPr/>
        </p:nvSpPr>
        <p:spPr>
          <a:xfrm>
            <a:off x="2118105" y="4786531"/>
            <a:ext cx="3178523" cy="62708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1600" b="1" dirty="0" smtClean="0">
                <a:solidFill>
                  <a:schemeClr val="bg1"/>
                </a:solidFill>
                <a:latin typeface="Croc" panose="020B0502020203020203" pitchFamily="34" charset="-52"/>
              </a:rPr>
              <a:t>Бураменская Яна</a:t>
            </a:r>
            <a:endParaRPr lang="ru-RU" sz="1600" b="1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ru-RU" sz="1600" dirty="0" smtClean="0">
                <a:solidFill>
                  <a:schemeClr val="bg1"/>
                </a:solidFill>
                <a:latin typeface="Croc" panose="020B0502020203020203" pitchFamily="34" charset="-52"/>
              </a:rPr>
              <a:t>Кодерский гений</a:t>
            </a:r>
            <a:endParaRPr lang="ru-RU" sz="1600" dirty="0">
              <a:solidFill>
                <a:schemeClr val="bg1"/>
              </a:solidFill>
              <a:latin typeface="Croc" panose="020B0502020203020203" pitchFamily="34" charset="-52"/>
            </a:endParaRPr>
          </a:p>
        </p:txBody>
      </p:sp>
      <p:sp>
        <p:nvSpPr>
          <p:cNvPr id="28" name="Подзаголовок 3"/>
          <p:cNvSpPr txBox="1">
            <a:spLocks/>
          </p:cNvSpPr>
          <p:nvPr/>
        </p:nvSpPr>
        <p:spPr>
          <a:xfrm>
            <a:off x="4506738" y="4793689"/>
            <a:ext cx="3178523" cy="62708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1600" b="1" dirty="0" smtClean="0">
                <a:solidFill>
                  <a:schemeClr val="bg1"/>
                </a:solidFill>
                <a:latin typeface="Croc" panose="020B0502020203020203" pitchFamily="34" charset="-52"/>
              </a:rPr>
              <a:t>Дробышев Егор</a:t>
            </a:r>
            <a:endParaRPr lang="ru-RU" sz="1600" b="1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ru-RU" sz="1600" dirty="0" smtClean="0">
                <a:solidFill>
                  <a:schemeClr val="bg1"/>
                </a:solidFill>
                <a:latin typeface="Croc" panose="020B0502020203020203" pitchFamily="34" charset="-52"/>
              </a:rPr>
              <a:t>Командир</a:t>
            </a:r>
            <a:endParaRPr lang="ru-RU" sz="1600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algn="ctr">
              <a:spcBef>
                <a:spcPts val="0"/>
              </a:spcBef>
            </a:pPr>
            <a:endParaRPr lang="ru-RU" dirty="0">
              <a:solidFill>
                <a:schemeClr val="bg1"/>
              </a:solidFill>
              <a:latin typeface="Croc" panose="020B0502020203020203" pitchFamily="34" charset="-52"/>
            </a:endParaRPr>
          </a:p>
        </p:txBody>
      </p:sp>
      <p:sp>
        <p:nvSpPr>
          <p:cNvPr id="29" name="Подзаголовок 3"/>
          <p:cNvSpPr txBox="1">
            <a:spLocks/>
          </p:cNvSpPr>
          <p:nvPr/>
        </p:nvSpPr>
        <p:spPr>
          <a:xfrm>
            <a:off x="6895371" y="4793689"/>
            <a:ext cx="3178523" cy="62708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1600" b="1" dirty="0" smtClean="0">
                <a:solidFill>
                  <a:schemeClr val="bg1"/>
                </a:solidFill>
                <a:latin typeface="Croc" panose="020B0502020203020203" pitchFamily="34" charset="-52"/>
              </a:rPr>
              <a:t>Трофимова Юлия</a:t>
            </a:r>
            <a:endParaRPr lang="ru-RU" sz="1600" b="1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ru-RU" sz="1600" dirty="0" smtClean="0">
                <a:solidFill>
                  <a:schemeClr val="bg1"/>
                </a:solidFill>
                <a:latin typeface="Croc" panose="020B0502020203020203" pitchFamily="34" charset="-52"/>
              </a:rPr>
              <a:t>Творческий гений</a:t>
            </a:r>
            <a:endParaRPr lang="ru-RU" sz="1600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algn="ctr">
              <a:spcBef>
                <a:spcPts val="0"/>
              </a:spcBef>
            </a:pPr>
            <a:endParaRPr lang="ru-RU" dirty="0">
              <a:solidFill>
                <a:schemeClr val="bg1"/>
              </a:solidFill>
              <a:latin typeface="Croc" panose="020B0502020203020203" pitchFamily="34" charset="-52"/>
            </a:endParaRPr>
          </a:p>
        </p:txBody>
      </p:sp>
      <p:sp>
        <p:nvSpPr>
          <p:cNvPr id="30" name="Подзаголовок 3"/>
          <p:cNvSpPr txBox="1">
            <a:spLocks/>
          </p:cNvSpPr>
          <p:nvPr/>
        </p:nvSpPr>
        <p:spPr>
          <a:xfrm>
            <a:off x="9284004" y="4779372"/>
            <a:ext cx="3178523" cy="62708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Юдов Станислав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1600" dirty="0" smtClean="0">
                <a:solidFill>
                  <a:schemeClr val="bg1"/>
                </a:solidFill>
                <a:latin typeface="Croc" panose="020B0502020203020203" pitchFamily="34" charset="-52"/>
              </a:rPr>
              <a:t>Крутой парень</a:t>
            </a:r>
            <a:endParaRPr lang="ru-RU" sz="1600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algn="ctr">
              <a:spcBef>
                <a:spcPts val="0"/>
              </a:spcBef>
            </a:pPr>
            <a:endParaRPr lang="ru-RU" dirty="0">
              <a:solidFill>
                <a:schemeClr val="bg1"/>
              </a:solidFill>
              <a:latin typeface="Croc" panose="020B0502020203020203" pitchFamily="34" charset="-52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1" y="1821716"/>
            <a:ext cx="2160001" cy="2880000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617" y="1821716"/>
            <a:ext cx="2137500" cy="2880000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46" y="1808787"/>
            <a:ext cx="2164038" cy="2881226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249" y="1802525"/>
            <a:ext cx="2159500" cy="2880000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497" y="1830261"/>
            <a:ext cx="216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0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587374" y="1193419"/>
            <a:ext cx="10169525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3" name="Заголовок 2"/>
          <p:cNvSpPr txBox="1">
            <a:spLocks/>
          </p:cNvSpPr>
          <p:nvPr/>
        </p:nvSpPr>
        <p:spPr>
          <a:xfrm>
            <a:off x="498475" y="378643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Задача</a:t>
            </a:r>
          </a:p>
        </p:txBody>
      </p:sp>
      <p:sp>
        <p:nvSpPr>
          <p:cNvPr id="4" name="Подзаголовок 3"/>
          <p:cNvSpPr txBox="1">
            <a:spLocks/>
          </p:cNvSpPr>
          <p:nvPr/>
        </p:nvSpPr>
        <p:spPr>
          <a:xfrm>
            <a:off x="740515" y="1420616"/>
            <a:ext cx="9902086" cy="3110659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ru-RU" sz="2200" dirty="0" smtClean="0">
                <a:solidFill>
                  <a:srgbClr val="000000"/>
                </a:solidFill>
              </a:rPr>
              <a:t>Автоматизироват</a:t>
            </a:r>
            <a:r>
              <a:rPr lang="ru-RU" sz="2200" dirty="0" smtClean="0">
                <a:solidFill>
                  <a:srgbClr val="000000"/>
                </a:solidFill>
              </a:rPr>
              <a:t>ь работу с волонтерами. Поскольку всем лень читать разные </a:t>
            </a:r>
            <a:r>
              <a:rPr lang="en-US" sz="2200" dirty="0" smtClean="0">
                <a:solidFill>
                  <a:srgbClr val="000000"/>
                </a:solidFill>
              </a:rPr>
              <a:t>FAQ</a:t>
            </a:r>
            <a:r>
              <a:rPr lang="ru-RU" sz="2200" dirty="0" smtClean="0">
                <a:solidFill>
                  <a:srgbClr val="000000"/>
                </a:solidFill>
              </a:rPr>
              <a:t>-и, то было предложено создать чат-боте, который будет предоставлять различные функции, такие как:</a:t>
            </a:r>
            <a:r>
              <a:rPr lang="en-US" sz="2200" dirty="0" smtClean="0">
                <a:solidFill>
                  <a:srgbClr val="000000"/>
                </a:solidFill>
              </a:rPr>
              <a:t> </a:t>
            </a:r>
            <a:endParaRPr lang="ru-RU" sz="2200" dirty="0" smtClean="0">
              <a:solidFill>
                <a:srgbClr val="000000"/>
              </a:solidFill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ru-RU" sz="2200" dirty="0">
              <a:solidFill>
                <a:srgbClr val="000000"/>
              </a:solidFill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ru-RU" sz="2200" dirty="0" smtClean="0">
                <a:solidFill>
                  <a:srgbClr val="000000"/>
                </a:solidFill>
              </a:rPr>
              <a:t>1 – Ответы на самые часто задаваемые вопросы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ru-RU" sz="2200" dirty="0" smtClean="0">
                <a:solidFill>
                  <a:srgbClr val="000000"/>
                </a:solidFill>
              </a:rPr>
              <a:t>2 – Возможность заполнить анкету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ru-RU" sz="2200" dirty="0" smtClean="0">
                <a:solidFill>
                  <a:srgbClr val="000000"/>
                </a:solidFill>
              </a:rPr>
              <a:t>3 – Информация по кордонам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30667">
            <a:off x="10573028" y="5762964"/>
            <a:ext cx="681457" cy="5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2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587374" y="1193419"/>
            <a:ext cx="10169525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3" name="Заголовок 2"/>
          <p:cNvSpPr txBox="1">
            <a:spLocks/>
          </p:cNvSpPr>
          <p:nvPr/>
        </p:nvSpPr>
        <p:spPr>
          <a:xfrm>
            <a:off x="498475" y="378643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Решение</a:t>
            </a:r>
          </a:p>
        </p:txBody>
      </p:sp>
      <p:sp>
        <p:nvSpPr>
          <p:cNvPr id="4" name="Подзаголовок 3"/>
          <p:cNvSpPr txBox="1">
            <a:spLocks/>
          </p:cNvSpPr>
          <p:nvPr/>
        </p:nvSpPr>
        <p:spPr>
          <a:xfrm>
            <a:off x="740515" y="1420616"/>
            <a:ext cx="9825885" cy="248364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ru-RU" sz="2200" dirty="0" smtClean="0">
                <a:solidFill>
                  <a:srgbClr val="000000"/>
                </a:solidFill>
              </a:rPr>
              <a:t>1. Две базы данных в </a:t>
            </a:r>
            <a:r>
              <a:rPr lang="en-US" sz="2200" dirty="0" smtClean="0">
                <a:solidFill>
                  <a:srgbClr val="000000"/>
                </a:solidFill>
              </a:rPr>
              <a:t>SQLite: </a:t>
            </a:r>
            <a:r>
              <a:rPr lang="ru-RU" sz="2200" dirty="0" smtClean="0">
                <a:solidFill>
                  <a:srgbClr val="000000"/>
                </a:solidFill>
              </a:rPr>
              <a:t>с данными пользователей и ответами на часто задаваемые вопросы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ru-RU" sz="2200" dirty="0" smtClean="0">
                <a:solidFill>
                  <a:srgbClr val="000000"/>
                </a:solidFill>
              </a:rPr>
              <a:t>2. </a:t>
            </a:r>
            <a:r>
              <a:rPr lang="ru-RU" sz="2200" dirty="0" smtClean="0">
                <a:solidFill>
                  <a:srgbClr val="000000"/>
                </a:solidFill>
              </a:rPr>
              <a:t>Система заполнения анкеты. </a:t>
            </a:r>
            <a:endParaRPr lang="ru-RU" sz="2200" dirty="0">
              <a:solidFill>
                <a:srgbClr val="000000"/>
              </a:solidFill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ru-RU" sz="2200" dirty="0">
                <a:solidFill>
                  <a:srgbClr val="000000"/>
                </a:solidFill>
              </a:rPr>
              <a:t>3</a:t>
            </a:r>
            <a:r>
              <a:rPr lang="ru-RU" sz="2200" dirty="0" smtClean="0">
                <a:solidFill>
                  <a:srgbClr val="000000"/>
                </a:solidFill>
              </a:rPr>
              <a:t>. Интерфейс для администрации</a:t>
            </a:r>
            <a:endParaRPr lang="en-US" sz="2200" dirty="0" smtClean="0">
              <a:solidFill>
                <a:srgbClr val="000000"/>
              </a:solidFill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ru-RU" sz="2200" dirty="0" smtClean="0">
                <a:solidFill>
                  <a:srgbClr val="000000"/>
                </a:solidFill>
              </a:rPr>
              <a:t>4</a:t>
            </a:r>
            <a:r>
              <a:rPr lang="ru-RU" sz="2200" dirty="0" smtClean="0">
                <a:solidFill>
                  <a:srgbClr val="000000"/>
                </a:solidFill>
              </a:rPr>
              <a:t>. Алгоритм подбора максимально подходящего ответа на </a:t>
            </a:r>
            <a:r>
              <a:rPr lang="en-US" sz="2200" dirty="0" smtClean="0">
                <a:solidFill>
                  <a:srgbClr val="000000"/>
                </a:solidFill>
              </a:rPr>
              <a:t>Python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ru-RU" sz="2200" dirty="0">
                <a:solidFill>
                  <a:srgbClr val="000000"/>
                </a:solidFill>
              </a:rPr>
              <a:t>5</a:t>
            </a:r>
            <a:r>
              <a:rPr lang="en-US" sz="2200" dirty="0" smtClean="0">
                <a:solidFill>
                  <a:srgbClr val="000000"/>
                </a:solidFill>
              </a:rPr>
              <a:t>.</a:t>
            </a:r>
            <a:r>
              <a:rPr lang="ru-RU" sz="2200" dirty="0" smtClean="0">
                <a:solidFill>
                  <a:srgbClr val="000000"/>
                </a:solidFill>
              </a:rPr>
              <a:t> Удобное представление ответов на самые часто задаваемые вопросы (</a:t>
            </a:r>
            <a:r>
              <a:rPr lang="en-US" sz="2200" dirty="0" smtClean="0">
                <a:solidFill>
                  <a:srgbClr val="000000"/>
                </a:solidFill>
              </a:rPr>
              <a:t>FAQ)</a:t>
            </a:r>
            <a:endParaRPr lang="ru-RU" sz="2200" dirty="0" smtClean="0">
              <a:solidFill>
                <a:srgbClr val="000000"/>
              </a:solidFill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ru-RU" sz="2200" dirty="0">
              <a:solidFill>
                <a:srgbClr val="000000"/>
              </a:solidFill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ru-RU" sz="2200" dirty="0">
              <a:solidFill>
                <a:srgbClr val="00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944" y="6047110"/>
            <a:ext cx="175591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587375" y="1193419"/>
            <a:ext cx="5407026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3" name="Заголовок 2"/>
          <p:cNvSpPr txBox="1">
            <a:spLocks/>
          </p:cNvSpPr>
          <p:nvPr/>
        </p:nvSpPr>
        <p:spPr>
          <a:xfrm>
            <a:off x="498475" y="378643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Как </a:t>
            </a:r>
            <a:r>
              <a:rPr lang="ru-RU" b="1" dirty="0" smtClean="0">
                <a:solidFill>
                  <a:schemeClr val="bg1"/>
                </a:solidFill>
                <a:latin typeface="Croc" panose="020B0502020203020203" pitchFamily="34" charset="-52"/>
              </a:rPr>
              <a:t>работа</a:t>
            </a:r>
            <a:r>
              <a:rPr lang="ru-RU" b="1" dirty="0" smtClean="0">
                <a:solidFill>
                  <a:schemeClr val="bg1"/>
                </a:solidFill>
                <a:latin typeface="Croc" panose="020B0502020203020203" pitchFamily="34" charset="-52"/>
              </a:rPr>
              <a:t>ют базы данных</a:t>
            </a:r>
            <a:endParaRPr lang="ru-RU" b="1" dirty="0">
              <a:solidFill>
                <a:schemeClr val="bg1"/>
              </a:solidFill>
              <a:latin typeface="Croc" panose="020B0502020203020203" pitchFamily="34" charset="-52"/>
            </a:endParaRPr>
          </a:p>
        </p:txBody>
      </p:sp>
      <p:sp>
        <p:nvSpPr>
          <p:cNvPr id="4" name="Подзаголовок 3"/>
          <p:cNvSpPr txBox="1">
            <a:spLocks/>
          </p:cNvSpPr>
          <p:nvPr/>
        </p:nvSpPr>
        <p:spPr>
          <a:xfrm>
            <a:off x="740514" y="1420616"/>
            <a:ext cx="5164985" cy="248364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ru-RU" dirty="0" smtClean="0">
                <a:solidFill>
                  <a:srgbClr val="000000"/>
                </a:solidFill>
              </a:rPr>
              <a:t>Технологии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dirty="0" smtClean="0">
                <a:solidFill>
                  <a:srgbClr val="000000"/>
                </a:solidFill>
              </a:rPr>
              <a:t>Создание базы в </a:t>
            </a:r>
            <a:r>
              <a:rPr lang="en-US" dirty="0" smtClean="0">
                <a:solidFill>
                  <a:srgbClr val="000000"/>
                </a:solidFill>
              </a:rPr>
              <a:t>SQLite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dirty="0" smtClean="0">
                <a:solidFill>
                  <a:srgbClr val="000000"/>
                </a:solidFill>
              </a:rPr>
              <a:t>Запросы и обработка информации в </a:t>
            </a:r>
            <a:r>
              <a:rPr lang="en-US" dirty="0" smtClean="0">
                <a:solidFill>
                  <a:srgbClr val="000000"/>
                </a:solidFill>
              </a:rPr>
              <a:t>Python</a:t>
            </a:r>
            <a:endParaRPr lang="ru-RU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6109440" y="1193419"/>
            <a:ext cx="5407026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дзаголовок 3"/>
          <p:cNvSpPr txBox="1">
            <a:spLocks/>
          </p:cNvSpPr>
          <p:nvPr/>
        </p:nvSpPr>
        <p:spPr>
          <a:xfrm>
            <a:off x="6262579" y="1420616"/>
            <a:ext cx="5164985" cy="248364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ru-RU" dirty="0" err="1" smtClean="0">
                <a:solidFill>
                  <a:srgbClr val="000000"/>
                </a:solidFill>
              </a:rPr>
              <a:t>Архитекутра</a:t>
            </a:r>
            <a:endParaRPr lang="ru-RU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dirty="0" smtClean="0">
                <a:solidFill>
                  <a:srgbClr val="000000"/>
                </a:solidFill>
              </a:rPr>
              <a:t>Первая база данных «вопросы»: категория </a:t>
            </a:r>
            <a:r>
              <a:rPr lang="en-US" dirty="0" smtClean="0">
                <a:solidFill>
                  <a:srgbClr val="000000"/>
                </a:solidFill>
              </a:rPr>
              <a:t>  &gt;&gt; </a:t>
            </a:r>
            <a:r>
              <a:rPr lang="ru-RU" dirty="0" smtClean="0">
                <a:solidFill>
                  <a:srgbClr val="000000"/>
                </a:solidFill>
              </a:rPr>
              <a:t>теги </a:t>
            </a:r>
            <a:r>
              <a:rPr lang="en-US" dirty="0" smtClean="0">
                <a:solidFill>
                  <a:srgbClr val="000000"/>
                </a:solidFill>
              </a:rPr>
              <a:t>&gt;&gt; </a:t>
            </a:r>
            <a:r>
              <a:rPr lang="ru-RU" dirty="0" smtClean="0">
                <a:solidFill>
                  <a:srgbClr val="000000"/>
                </a:solidFill>
              </a:rPr>
              <a:t>ответы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dirty="0" smtClean="0">
                <a:solidFill>
                  <a:srgbClr val="000000"/>
                </a:solidFill>
              </a:rPr>
              <a:t>Вторая база данных «учетные записи»: </a:t>
            </a:r>
            <a:r>
              <a:rPr lang="en-US" dirty="0" smtClean="0">
                <a:solidFill>
                  <a:srgbClr val="000000"/>
                </a:solidFill>
              </a:rPr>
              <a:t>id </a:t>
            </a:r>
            <a:r>
              <a:rPr lang="ru-RU" dirty="0" smtClean="0">
                <a:solidFill>
                  <a:srgbClr val="000000"/>
                </a:solidFill>
              </a:rPr>
              <a:t>пользовател</a:t>
            </a:r>
            <a:r>
              <a:rPr lang="ru-RU" dirty="0" smtClean="0">
                <a:solidFill>
                  <a:srgbClr val="000000"/>
                </a:solidFill>
              </a:rPr>
              <a:t>я </a:t>
            </a:r>
            <a:r>
              <a:rPr lang="en-US" dirty="0" smtClean="0">
                <a:solidFill>
                  <a:srgbClr val="000000"/>
                </a:solidFill>
              </a:rPr>
              <a:t>&gt;&gt; </a:t>
            </a:r>
            <a:r>
              <a:rPr lang="ru-RU" dirty="0" smtClean="0">
                <a:solidFill>
                  <a:srgbClr val="000000"/>
                </a:solidFill>
              </a:rPr>
              <a:t>анкета пользователя</a:t>
            </a:r>
            <a:r>
              <a:rPr lang="en-US" dirty="0" smtClean="0">
                <a:solidFill>
                  <a:srgbClr val="000000"/>
                </a:solidFill>
              </a:rPr>
              <a:t> &gt;&gt;</a:t>
            </a:r>
            <a:r>
              <a:rPr lang="ru-RU" dirty="0" smtClean="0">
                <a:solidFill>
                  <a:srgbClr val="000000"/>
                </a:solidFill>
              </a:rPr>
              <a:t> статус анкеты</a:t>
            </a:r>
            <a:endParaRPr lang="ru-RU" dirty="0" smtClean="0">
              <a:solidFill>
                <a:srgbClr val="000000"/>
              </a:solidFill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92" y="6085400"/>
            <a:ext cx="1460833" cy="1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5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92" y="6085400"/>
            <a:ext cx="1460833" cy="19054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" y="1192503"/>
            <a:ext cx="11976100" cy="400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2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92" y="6085400"/>
            <a:ext cx="1460833" cy="19054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629668"/>
            <a:ext cx="12192000" cy="12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6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587375" y="1193419"/>
            <a:ext cx="5407026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Заголовок 2"/>
          <p:cNvSpPr txBox="1">
            <a:spLocks/>
          </p:cNvSpPr>
          <p:nvPr/>
        </p:nvSpPr>
        <p:spPr>
          <a:xfrm>
            <a:off x="498474" y="378643"/>
            <a:ext cx="10207626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Как </a:t>
            </a:r>
            <a:r>
              <a:rPr lang="ru-RU" b="1" dirty="0" smtClean="0">
                <a:solidFill>
                  <a:schemeClr val="bg1"/>
                </a:solidFill>
                <a:latin typeface="Croc" panose="020B0502020203020203" pitchFamily="34" charset="-52"/>
              </a:rPr>
              <a:t>работает алгоритм поиска</a:t>
            </a:r>
            <a:endParaRPr lang="ru-RU" b="1" dirty="0">
              <a:solidFill>
                <a:schemeClr val="bg1"/>
              </a:solidFill>
              <a:latin typeface="Croc" panose="020B0502020203020203" pitchFamily="34" charset="-52"/>
            </a:endParaRPr>
          </a:p>
        </p:txBody>
      </p:sp>
      <p:sp>
        <p:nvSpPr>
          <p:cNvPr id="4" name="Подзаголовок 3"/>
          <p:cNvSpPr txBox="1">
            <a:spLocks/>
          </p:cNvSpPr>
          <p:nvPr/>
        </p:nvSpPr>
        <p:spPr>
          <a:xfrm>
            <a:off x="740514" y="1420616"/>
            <a:ext cx="5164985" cy="3326324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ru-RU" sz="2200" dirty="0" smtClean="0">
                <a:solidFill>
                  <a:srgbClr val="000000"/>
                </a:solidFill>
              </a:rPr>
              <a:t>Технологии</a:t>
            </a:r>
          </a:p>
          <a:p>
            <a:pPr algn="just">
              <a:spcBef>
                <a:spcPts val="600"/>
              </a:spcBef>
              <a:buFontTx/>
              <a:buChar char="-"/>
            </a:pPr>
            <a:endParaRPr lang="en-US" sz="2200" dirty="0" smtClean="0">
              <a:solidFill>
                <a:srgbClr val="000000"/>
              </a:solidFill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ru-RU" sz="2200" dirty="0" smtClean="0">
                <a:solidFill>
                  <a:srgbClr val="000000"/>
                </a:solidFill>
              </a:rPr>
              <a:t>С помощью библиотеки </a:t>
            </a:r>
            <a:r>
              <a:rPr lang="en-US" sz="2200" dirty="0" err="1" smtClean="0">
                <a:solidFill>
                  <a:srgbClr val="000000"/>
                </a:solidFill>
              </a:rPr>
              <a:t>sklearn</a:t>
            </a:r>
            <a:endParaRPr lang="en-US" sz="2200" dirty="0" smtClean="0">
              <a:solidFill>
                <a:srgbClr val="000000"/>
              </a:solidFill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en-US" sz="2200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200" dirty="0" smtClean="0">
                <a:solidFill>
                  <a:srgbClr val="000000"/>
                </a:solidFill>
              </a:rPr>
              <a:t>Разбивка текста на слова и предоставление их в виде вектора</a:t>
            </a:r>
          </a:p>
          <a:p>
            <a:pPr algn="just">
              <a:spcBef>
                <a:spcPts val="600"/>
              </a:spcBef>
              <a:buFontTx/>
              <a:buChar char="-"/>
            </a:pPr>
            <a:endParaRPr lang="en-US" sz="2200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200" dirty="0" smtClean="0">
                <a:solidFill>
                  <a:srgbClr val="000000"/>
                </a:solidFill>
              </a:rPr>
              <a:t>Подсчет процентной вероятности совпадения вопросов</a:t>
            </a: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sz="2200" dirty="0">
              <a:solidFill>
                <a:srgbClr val="00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6109440" y="1193419"/>
            <a:ext cx="5407026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дзаголовок 3"/>
          <p:cNvSpPr txBox="1">
            <a:spLocks/>
          </p:cNvSpPr>
          <p:nvPr/>
        </p:nvSpPr>
        <p:spPr>
          <a:xfrm>
            <a:off x="6262579" y="1420616"/>
            <a:ext cx="5164985" cy="248364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ru-RU" dirty="0" err="1" smtClean="0">
                <a:solidFill>
                  <a:srgbClr val="000000"/>
                </a:solidFill>
              </a:rPr>
              <a:t>Архитекутра</a:t>
            </a:r>
            <a:endParaRPr lang="ru-RU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dirty="0" smtClean="0">
                <a:solidFill>
                  <a:srgbClr val="000000"/>
                </a:solidFill>
              </a:rPr>
              <a:t>Приведение к единому формату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dirty="0" smtClean="0">
                <a:solidFill>
                  <a:srgbClr val="000000"/>
                </a:solidFill>
              </a:rPr>
              <a:t>Заполнение списков «реплики» и «ключи»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dirty="0" smtClean="0">
                <a:solidFill>
                  <a:srgbClr val="000000"/>
                </a:solidFill>
              </a:rPr>
              <a:t>Векторизация введенных данных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dirty="0" smtClean="0">
                <a:solidFill>
                  <a:srgbClr val="000000"/>
                </a:solidFill>
              </a:rPr>
              <a:t>Выборка по вероятности из массива векторов</a:t>
            </a:r>
          </a:p>
          <a:p>
            <a:pPr marL="0" indent="0" algn="just">
              <a:spcBef>
                <a:spcPts val="600"/>
              </a:spcBef>
              <a:buNone/>
            </a:pP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92" y="6085400"/>
            <a:ext cx="1460833" cy="1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5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92" y="6085400"/>
            <a:ext cx="1460833" cy="19054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74" y="651961"/>
            <a:ext cx="6766325" cy="526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1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291</Words>
  <Application>Microsoft Office PowerPoint</Application>
  <PresentationFormat>Широкоэкранный</PresentationFormat>
  <Paragraphs>82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Croc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a.a.drozdova00@gmail.com</dc:creator>
  <cp:lastModifiedBy>Александр Правдин</cp:lastModifiedBy>
  <cp:revision>17</cp:revision>
  <dcterms:created xsi:type="dcterms:W3CDTF">2021-12-01T19:17:57Z</dcterms:created>
  <dcterms:modified xsi:type="dcterms:W3CDTF">2021-12-05T11:23:42Z</dcterms:modified>
</cp:coreProperties>
</file>